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60" r:id="rId2"/>
    <p:sldId id="274" r:id="rId3"/>
    <p:sldId id="275" r:id="rId4"/>
    <p:sldId id="266"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173" autoAdjust="0"/>
  </p:normalViewPr>
  <p:slideViewPr>
    <p:cSldViewPr snapToGrid="0">
      <p:cViewPr varScale="1">
        <p:scale>
          <a:sx n="64" d="100"/>
          <a:sy n="64" d="100"/>
        </p:scale>
        <p:origin x="12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F53F9-BBE4-4545-B4B0-9C1BF28E6155}" type="datetimeFigureOut">
              <a:rPr lang="en-GB" smtClean="0"/>
              <a:t>05/11/2020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6CD1FB-0C0A-43DF-B3A3-55B6BC3BBBE7}" type="slidenum">
              <a:rPr lang="en-GB" smtClean="0"/>
              <a:t>‹#›</a:t>
            </a:fld>
            <a:endParaRPr lang="en-GB" dirty="0"/>
          </a:p>
        </p:txBody>
      </p:sp>
    </p:spTree>
    <p:extLst>
      <p:ext uri="{BB962C8B-B14F-4D97-AF65-F5344CB8AC3E}">
        <p14:creationId xmlns:p14="http://schemas.microsoft.com/office/powerpoint/2010/main" val="325040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6CD1FB-0C0A-43DF-B3A3-55B6BC3BBBE7}" type="slidenum">
              <a:rPr lang="en-GB" smtClean="0"/>
              <a:t>2</a:t>
            </a:fld>
            <a:endParaRPr lang="en-GB" dirty="0"/>
          </a:p>
        </p:txBody>
      </p:sp>
    </p:spTree>
    <p:extLst>
      <p:ext uri="{BB962C8B-B14F-4D97-AF65-F5344CB8AC3E}">
        <p14:creationId xmlns:p14="http://schemas.microsoft.com/office/powerpoint/2010/main" val="48697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6CD1FB-0C0A-43DF-B3A3-55B6BC3BBBE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415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11/5/2020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11/5/2020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11/5/2020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11/5/2020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11/5/2020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sdc@live.co.uk"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FBF6-858B-4591-A640-72BBCDE4F41E}"/>
              </a:ext>
            </a:extLst>
          </p:cNvPr>
          <p:cNvSpPr>
            <a:spLocks noGrp="1"/>
          </p:cNvSpPr>
          <p:nvPr>
            <p:ph type="ctrTitle"/>
          </p:nvPr>
        </p:nvSpPr>
        <p:spPr>
          <a:xfrm>
            <a:off x="0" y="1222128"/>
            <a:ext cx="11834192" cy="1150344"/>
          </a:xfrm>
        </p:spPr>
        <p:txBody>
          <a:bodyPr>
            <a:noAutofit/>
          </a:bodyPr>
          <a:lstStyle/>
          <a:p>
            <a:pPr algn="ctr"/>
            <a:r>
              <a:rPr lang="en-GB" sz="8000" b="1" dirty="0">
                <a:solidFill>
                  <a:srgbClr val="0070C0"/>
                </a:solidFill>
              </a:rPr>
              <a:t>First Steps Day Care</a:t>
            </a:r>
          </a:p>
        </p:txBody>
      </p:sp>
      <p:pic>
        <p:nvPicPr>
          <p:cNvPr id="9" name="Picture 8">
            <a:extLst>
              <a:ext uri="{FF2B5EF4-FFF2-40B4-BE49-F238E27FC236}">
                <a16:creationId xmlns:a16="http://schemas.microsoft.com/office/drawing/2014/main" id="{5E78E4D7-E3E2-4C81-BDF8-D03A3E59833A}"/>
              </a:ext>
            </a:extLst>
          </p:cNvPr>
          <p:cNvPicPr>
            <a:picLocks noChangeAspect="1"/>
          </p:cNvPicPr>
          <p:nvPr/>
        </p:nvPicPr>
        <p:blipFill>
          <a:blip r:embed="rId2"/>
          <a:stretch>
            <a:fillRect/>
          </a:stretch>
        </p:blipFill>
        <p:spPr>
          <a:xfrm>
            <a:off x="815927" y="3022407"/>
            <a:ext cx="4101956" cy="2902923"/>
          </a:xfrm>
          <a:prstGeom prst="rect">
            <a:avLst/>
          </a:prstGeom>
          <a:ln>
            <a:noFill/>
          </a:ln>
          <a:effectLst>
            <a:softEdge rad="112500"/>
          </a:effectLst>
        </p:spPr>
      </p:pic>
      <p:sp>
        <p:nvSpPr>
          <p:cNvPr id="13" name="Rectangle 1">
            <a:extLst>
              <a:ext uri="{FF2B5EF4-FFF2-40B4-BE49-F238E27FC236}">
                <a16:creationId xmlns:a16="http://schemas.microsoft.com/office/drawing/2014/main" id="{5389AAC7-19A1-416D-BE4F-D883F6328E2E}"/>
              </a:ext>
            </a:extLst>
          </p:cNvPr>
          <p:cNvSpPr>
            <a:spLocks noGrp="1" noChangeArrowheads="1"/>
          </p:cNvSpPr>
          <p:nvPr>
            <p:ph type="subTitle" idx="1"/>
          </p:nvPr>
        </p:nvSpPr>
        <p:spPr bwMode="auto">
          <a:xfrm>
            <a:off x="5795449" y="2618666"/>
            <a:ext cx="3583032"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Times New Roman" panose="02020603050405020304" pitchFamily="18" charset="0"/>
              </a:rPr>
              <a:t>Chandios Lodge</a:t>
            </a:r>
            <a:endParaRPr kumimoji="0" lang="en-GB" altLang="en-US"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Times New Roman" panose="02020603050405020304" pitchFamily="18" charset="0"/>
              </a:rPr>
              <a:t>243 Stag Lane</a:t>
            </a:r>
            <a:endParaRPr kumimoji="0" lang="en-GB" altLang="en-US"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Times New Roman" panose="02020603050405020304" pitchFamily="18" charset="0"/>
              </a:rPr>
              <a:t>Kingsbury, NW9 0EF</a:t>
            </a:r>
            <a:endParaRPr kumimoji="0" lang="en-GB" altLang="en-US"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Times New Roman" panose="02020603050405020304" pitchFamily="18" charset="0"/>
              </a:rPr>
              <a:t>Tel: 020 8204 8644</a:t>
            </a:r>
            <a:endPar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Calibri" panose="020F0502020204030204" pitchFamily="34" charset="0"/>
              </a:rPr>
              <a:t>Email: </a:t>
            </a:r>
            <a:r>
              <a:rPr kumimoji="0" lang="en-GB" altLang="en-US" sz="2800" b="0" i="0" u="none" strike="noStrike" cap="none" normalizeH="0" baseline="0" dirty="0">
                <a:ln>
                  <a:noFill/>
                </a:ln>
                <a:solidFill>
                  <a:schemeClr val="tx1"/>
                </a:solidFill>
                <a:effectLst/>
                <a:latin typeface="Calibri" panose="020F0502020204030204" pitchFamily="34" charset="0"/>
                <a:ea typeface="Batang" panose="02030600000101010101" pitchFamily="18" charset="-127"/>
                <a:cs typeface="Times New Roman" panose="02020603050405020304" pitchFamily="18" charset="0"/>
                <a:hlinkClick r:id="rId3"/>
              </a:rPr>
              <a:t>fsdc@live.co.uk</a:t>
            </a:r>
            <a:r>
              <a:rPr kumimoji="0" lang="en-GB" altLang="en-US" sz="4000" b="0" i="0" u="none" strike="noStrike" cap="none" normalizeH="0" baseline="0" dirty="0">
                <a:ln>
                  <a:noFill/>
                </a:ln>
                <a:solidFill>
                  <a:schemeClr val="tx1"/>
                </a:solidFill>
                <a:effectLst/>
              </a:rPr>
              <a:t> </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6609548"/>
      </p:ext>
    </p:extLst>
  </p:cSld>
  <p:clrMapOvr>
    <a:masterClrMapping/>
  </p:clrMapOvr>
  <mc:AlternateContent xmlns:mc="http://schemas.openxmlformats.org/markup-compatibility/2006">
    <mc:Choice xmlns:p14="http://schemas.microsoft.com/office/powerpoint/2010/main" Requires="p14">
      <p:transition spd="slow" p14:dur="2000" advTm="10992"/>
    </mc:Choice>
    <mc:Fallback>
      <p:transition spd="slow" advTm="10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2000"/>
                                        <p:tgtEl>
                                          <p:spTgt spid="9"/>
                                        </p:tgtEl>
                                      </p:cBhvr>
                                    </p:animEffect>
                                  </p:childTnLst>
                                </p:cTn>
                              </p:par>
                            </p:childTnLst>
                          </p:cTn>
                        </p:par>
                        <p:par>
                          <p:cTn id="12" fill="hold">
                            <p:stCondLst>
                              <p:cond delay="4000"/>
                            </p:stCondLst>
                            <p:childTnLst>
                              <p:par>
                                <p:cTn id="13" presetID="1" presetClass="entr" presetSubtype="0" fill="hold" nodeType="afterEffect">
                                  <p:stCondLst>
                                    <p:cond delay="100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par>
                          <p:cTn id="15" fill="hold">
                            <p:stCondLst>
                              <p:cond delay="5000"/>
                            </p:stCondLst>
                            <p:childTnLst>
                              <p:par>
                                <p:cTn id="16" presetID="1" presetClass="entr" presetSubtype="0" fill="hold" nodeType="afterEffect">
                                  <p:stCondLst>
                                    <p:cond delay="1000"/>
                                  </p:stCondLst>
                                  <p:childTnLst>
                                    <p:set>
                                      <p:cBhvr>
                                        <p:cTn id="17" dur="1" fill="hold">
                                          <p:stCondLst>
                                            <p:cond delay="0"/>
                                          </p:stCondLst>
                                        </p:cTn>
                                        <p:tgtEl>
                                          <p:spTgt spid="13">
                                            <p:txEl>
                                              <p:pRg st="1" end="1"/>
                                            </p:txEl>
                                          </p:spTgt>
                                        </p:tgtEl>
                                        <p:attrNameLst>
                                          <p:attrName>style.visibility</p:attrName>
                                        </p:attrNameLst>
                                      </p:cBhvr>
                                      <p:to>
                                        <p:strVal val="visible"/>
                                      </p:to>
                                    </p:set>
                                  </p:childTnLst>
                                </p:cTn>
                              </p:par>
                            </p:childTnLst>
                          </p:cTn>
                        </p:par>
                        <p:par>
                          <p:cTn id="18" fill="hold">
                            <p:stCondLst>
                              <p:cond delay="6000"/>
                            </p:stCondLst>
                            <p:childTnLst>
                              <p:par>
                                <p:cTn id="19" presetID="1" presetClass="entr" presetSubtype="0" fill="hold" nodeType="afterEffect">
                                  <p:stCondLst>
                                    <p:cond delay="1000"/>
                                  </p:stCondLst>
                                  <p:childTnLst>
                                    <p:set>
                                      <p:cBhvr>
                                        <p:cTn id="20" dur="1" fill="hold">
                                          <p:stCondLst>
                                            <p:cond delay="0"/>
                                          </p:stCondLst>
                                        </p:cTn>
                                        <p:tgtEl>
                                          <p:spTgt spid="13">
                                            <p:txEl>
                                              <p:pRg st="2" end="2"/>
                                            </p:txEl>
                                          </p:spTgt>
                                        </p:tgtEl>
                                        <p:attrNameLst>
                                          <p:attrName>style.visibility</p:attrName>
                                        </p:attrNameLst>
                                      </p:cBhvr>
                                      <p:to>
                                        <p:strVal val="visible"/>
                                      </p:to>
                                    </p:set>
                                  </p:childTnLst>
                                </p:cTn>
                              </p:par>
                            </p:childTnLst>
                          </p:cTn>
                        </p:par>
                        <p:par>
                          <p:cTn id="21" fill="hold">
                            <p:stCondLst>
                              <p:cond delay="7000"/>
                            </p:stCondLst>
                            <p:childTnLst>
                              <p:par>
                                <p:cTn id="22" presetID="1" presetClass="entr" presetSubtype="0" fill="hold" nodeType="afterEffect">
                                  <p:stCondLst>
                                    <p:cond delay="1000"/>
                                  </p:stCondLst>
                                  <p:childTnLst>
                                    <p:set>
                                      <p:cBhvr>
                                        <p:cTn id="23" dur="1" fill="hold">
                                          <p:stCondLst>
                                            <p:cond delay="0"/>
                                          </p:stCondLst>
                                        </p:cTn>
                                        <p:tgtEl>
                                          <p:spTgt spid="13">
                                            <p:txEl>
                                              <p:pRg st="3" end="3"/>
                                            </p:txEl>
                                          </p:spTgt>
                                        </p:tgtEl>
                                        <p:attrNameLst>
                                          <p:attrName>style.visibility</p:attrName>
                                        </p:attrNameLst>
                                      </p:cBhvr>
                                      <p:to>
                                        <p:strVal val="visible"/>
                                      </p:to>
                                    </p:set>
                                  </p:childTnLst>
                                </p:cTn>
                              </p:par>
                            </p:childTnLst>
                          </p:cTn>
                        </p:par>
                        <p:par>
                          <p:cTn id="24" fill="hold">
                            <p:stCondLst>
                              <p:cond delay="8000"/>
                            </p:stCondLst>
                            <p:childTnLst>
                              <p:par>
                                <p:cTn id="25" presetID="1" presetClass="entr" presetSubtype="0" fill="hold" nodeType="afterEffect">
                                  <p:stCondLst>
                                    <p:cond delay="1000"/>
                                  </p:stCondLst>
                                  <p:childTnLst>
                                    <p:set>
                                      <p:cBhvr>
                                        <p:cTn id="2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FBF6-858B-4591-A640-72BBCDE4F41E}"/>
              </a:ext>
            </a:extLst>
          </p:cNvPr>
          <p:cNvSpPr>
            <a:spLocks noGrp="1"/>
          </p:cNvSpPr>
          <p:nvPr>
            <p:ph type="ctrTitle"/>
          </p:nvPr>
        </p:nvSpPr>
        <p:spPr>
          <a:xfrm>
            <a:off x="0" y="1222128"/>
            <a:ext cx="11834192" cy="1150344"/>
          </a:xfrm>
        </p:spPr>
        <p:txBody>
          <a:bodyPr>
            <a:noAutofit/>
          </a:bodyPr>
          <a:lstStyle/>
          <a:p>
            <a:pPr algn="ctr"/>
            <a:r>
              <a:rPr lang="en-GB" sz="8000" b="1" dirty="0">
                <a:solidFill>
                  <a:srgbClr val="0070C0"/>
                </a:solidFill>
              </a:rPr>
              <a:t>Our Virtual Tour</a:t>
            </a:r>
          </a:p>
        </p:txBody>
      </p:sp>
      <p:sp>
        <p:nvSpPr>
          <p:cNvPr id="13" name="Rectangle 1">
            <a:extLst>
              <a:ext uri="{FF2B5EF4-FFF2-40B4-BE49-F238E27FC236}">
                <a16:creationId xmlns:a16="http://schemas.microsoft.com/office/drawing/2014/main" id="{5389AAC7-19A1-416D-BE4F-D883F6328E2E}"/>
              </a:ext>
            </a:extLst>
          </p:cNvPr>
          <p:cNvSpPr>
            <a:spLocks noGrp="1" noChangeArrowheads="1"/>
          </p:cNvSpPr>
          <p:nvPr>
            <p:ph type="subTitle" idx="1"/>
          </p:nvPr>
        </p:nvSpPr>
        <p:spPr bwMode="auto">
          <a:xfrm>
            <a:off x="5795449" y="3418886"/>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GB"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800" dirty="0">
              <a:latin typeface="Calibri" panose="020F0502020204030204" pitchFamily="34" charset="0"/>
              <a:ea typeface="Batang" panose="02030600000101010101" pitchFamily="18" charset="-127"/>
              <a:cs typeface="Times New Roman" panose="02020603050405020304" pitchFamily="18" charset="0"/>
            </a:endParaRPr>
          </a:p>
        </p:txBody>
      </p:sp>
      <p:sp>
        <p:nvSpPr>
          <p:cNvPr id="6" name="TextBox 5">
            <a:extLst>
              <a:ext uri="{FF2B5EF4-FFF2-40B4-BE49-F238E27FC236}">
                <a16:creationId xmlns:a16="http://schemas.microsoft.com/office/drawing/2014/main" id="{CB4BE913-3F2B-42DF-B606-7403D12DF14C}"/>
              </a:ext>
            </a:extLst>
          </p:cNvPr>
          <p:cNvSpPr txBox="1"/>
          <p:nvPr/>
        </p:nvSpPr>
        <p:spPr>
          <a:xfrm>
            <a:off x="140677" y="2569749"/>
            <a:ext cx="11693515" cy="2677656"/>
          </a:xfrm>
          <a:prstGeom prst="rect">
            <a:avLst/>
          </a:prstGeom>
          <a:gradFill>
            <a:gsLst>
              <a:gs pos="0">
                <a:schemeClr val="accent1">
                  <a:lumMod val="5000"/>
                  <a:lumOff val="95000"/>
                </a:schemeClr>
              </a:gs>
              <a:gs pos="100000">
                <a:schemeClr val="accent1">
                  <a:lumMod val="45000"/>
                  <a:lumOff val="55000"/>
                </a:schemeClr>
              </a:gs>
              <a:gs pos="67000">
                <a:schemeClr val="accent1">
                  <a:lumMod val="45000"/>
                  <a:lumOff val="55000"/>
                </a:schemeClr>
              </a:gs>
              <a:gs pos="100000">
                <a:schemeClr val="accent1">
                  <a:lumMod val="30000"/>
                  <a:lumOff val="70000"/>
                </a:schemeClr>
              </a:gs>
            </a:gsLst>
            <a:lin ang="5400000" scaled="1"/>
          </a:gradFill>
        </p:spPr>
        <p:txBody>
          <a:bodyPr wrap="square">
            <a:spAutoFit/>
          </a:bodyPr>
          <a:lstStyle/>
          <a:p>
            <a:pPr algn="ctr"/>
            <a:r>
              <a:rPr lang="en-GB" sz="2800" b="1" i="0" u="none" strike="noStrike" dirty="0">
                <a:solidFill>
                  <a:schemeClr val="bg1"/>
                </a:solidFill>
                <a:effectLst/>
                <a:latin typeface="helvetica" panose="020B0604020202020204" pitchFamily="34" charset="0"/>
              </a:rPr>
              <a:t>Welcome to First Steps Day Care. </a:t>
            </a:r>
          </a:p>
          <a:p>
            <a:pPr algn="just"/>
            <a:endParaRPr lang="en-GB" sz="2800" b="1" dirty="0">
              <a:solidFill>
                <a:schemeClr val="bg1"/>
              </a:solidFill>
              <a:latin typeface="helvetica" panose="020B0604020202020204" pitchFamily="34" charset="0"/>
            </a:endParaRPr>
          </a:p>
          <a:p>
            <a:pPr algn="just"/>
            <a:r>
              <a:rPr lang="en-GB" sz="2800" b="1" i="0" u="none" strike="noStrike" dirty="0">
                <a:solidFill>
                  <a:schemeClr val="bg1"/>
                </a:solidFill>
                <a:effectLst/>
                <a:latin typeface="helvetica" panose="020B0604020202020204" pitchFamily="34" charset="0"/>
              </a:rPr>
              <a:t>While we love to show families around our </a:t>
            </a:r>
            <a:r>
              <a:rPr lang="en-GB" sz="2800" b="1" dirty="0">
                <a:solidFill>
                  <a:schemeClr val="bg1"/>
                </a:solidFill>
                <a:latin typeface="helvetica" panose="020B0604020202020204" pitchFamily="34" charset="0"/>
              </a:rPr>
              <a:t>nursery</a:t>
            </a:r>
            <a:r>
              <a:rPr lang="en-GB" sz="2800" b="1" i="0" u="none" strike="noStrike" dirty="0">
                <a:solidFill>
                  <a:schemeClr val="bg1"/>
                </a:solidFill>
                <a:effectLst/>
                <a:latin typeface="helvetica" panose="020B0604020202020204" pitchFamily="34" charset="0"/>
              </a:rPr>
              <a:t>, sometimes it's not possible. </a:t>
            </a:r>
          </a:p>
          <a:p>
            <a:pPr algn="just"/>
            <a:endParaRPr lang="en-GB" sz="2800" b="1" dirty="0">
              <a:solidFill>
                <a:schemeClr val="bg1"/>
              </a:solidFill>
              <a:latin typeface="helvetica" panose="020B0604020202020204" pitchFamily="34" charset="0"/>
            </a:endParaRPr>
          </a:p>
          <a:p>
            <a:pPr algn="just"/>
            <a:r>
              <a:rPr lang="en-GB" sz="2800" b="1" i="0" u="none" strike="noStrike" dirty="0">
                <a:solidFill>
                  <a:schemeClr val="bg1"/>
                </a:solidFill>
                <a:effectLst/>
                <a:latin typeface="helvetica" panose="020B0604020202020204" pitchFamily="34" charset="0"/>
              </a:rPr>
              <a:t>Here are some photos of a typical set up- without the children! </a:t>
            </a:r>
          </a:p>
        </p:txBody>
      </p:sp>
    </p:spTree>
    <p:extLst>
      <p:ext uri="{BB962C8B-B14F-4D97-AF65-F5344CB8AC3E}">
        <p14:creationId xmlns:p14="http://schemas.microsoft.com/office/powerpoint/2010/main" val="1871388866"/>
      </p:ext>
    </p:extLst>
  </p:cSld>
  <p:clrMapOvr>
    <a:masterClrMapping/>
  </p:clrMapOvr>
  <mc:AlternateContent xmlns:mc="http://schemas.openxmlformats.org/markup-compatibility/2006">
    <mc:Choice xmlns:p14="http://schemas.microsoft.com/office/powerpoint/2010/main" Requires="p14">
      <p:transition spd="slow" p14:dur="3400" advTm="9496">
        <p14:reveal/>
      </p:transition>
    </mc:Choice>
    <mc:Fallback>
      <p:transition spd="slow" advTm="94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
                                        <p:tgtEl>
                                          <p:spTgt spid="6">
                                            <p:txEl>
                                              <p:pRg st="0" end="0"/>
                                            </p:txEl>
                                          </p:spTgt>
                                        </p:tgtEl>
                                      </p:cBhvr>
                                    </p:animEffect>
                                    <p:anim calcmode="lin" valueType="num">
                                      <p:cBhvr>
                                        <p:cTn id="13" dur="1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510"/>
                            </p:stCondLst>
                            <p:childTnLst>
                              <p:par>
                                <p:cTn id="16" presetID="42" presetClass="entr" presetSubtype="0" fill="hold" nodeType="after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10"/>
                                        <p:tgtEl>
                                          <p:spTgt spid="6">
                                            <p:txEl>
                                              <p:pRg st="2" end="2"/>
                                            </p:txEl>
                                          </p:spTgt>
                                        </p:tgtEl>
                                      </p:cBhvr>
                                    </p:animEffect>
                                    <p:anim calcmode="lin" valueType="num">
                                      <p:cBhvr>
                                        <p:cTn id="19" dur="1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0" dur="1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1" fill="hold">
                            <p:stCondLst>
                              <p:cond delay="520"/>
                            </p:stCondLst>
                            <p:childTnLst>
                              <p:par>
                                <p:cTn id="22" presetID="42" presetClass="entr" presetSubtype="0" fill="hold" nodeType="after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10"/>
                                        <p:tgtEl>
                                          <p:spTgt spid="6">
                                            <p:txEl>
                                              <p:pRg st="4" end="4"/>
                                            </p:txEl>
                                          </p:spTgt>
                                        </p:tgtEl>
                                      </p:cBhvr>
                                    </p:animEffect>
                                    <p:anim calcmode="lin" valueType="num">
                                      <p:cBhvr>
                                        <p:cTn id="25" dur="1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6" dur="1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FBF6-858B-4591-A640-72BBCDE4F41E}"/>
              </a:ext>
            </a:extLst>
          </p:cNvPr>
          <p:cNvSpPr>
            <a:spLocks noGrp="1"/>
          </p:cNvSpPr>
          <p:nvPr>
            <p:ph type="ctrTitle"/>
          </p:nvPr>
        </p:nvSpPr>
        <p:spPr>
          <a:xfrm>
            <a:off x="0" y="1222128"/>
            <a:ext cx="11834192" cy="1150344"/>
          </a:xfrm>
        </p:spPr>
        <p:txBody>
          <a:bodyPr>
            <a:noAutofit/>
          </a:bodyPr>
          <a:lstStyle/>
          <a:p>
            <a:pPr algn="ctr"/>
            <a:r>
              <a:rPr lang="en-GB" b="1" dirty="0">
                <a:solidFill>
                  <a:srgbClr val="0070C0"/>
                </a:solidFill>
              </a:rPr>
              <a:t>Frequently Asked Questions</a:t>
            </a:r>
          </a:p>
        </p:txBody>
      </p:sp>
      <p:sp>
        <p:nvSpPr>
          <p:cNvPr id="13" name="Rectangle 1">
            <a:extLst>
              <a:ext uri="{FF2B5EF4-FFF2-40B4-BE49-F238E27FC236}">
                <a16:creationId xmlns:a16="http://schemas.microsoft.com/office/drawing/2014/main" id="{5389AAC7-19A1-416D-BE4F-D883F6328E2E}"/>
              </a:ext>
            </a:extLst>
          </p:cNvPr>
          <p:cNvSpPr>
            <a:spLocks noGrp="1" noChangeArrowheads="1"/>
          </p:cNvSpPr>
          <p:nvPr>
            <p:ph type="subTitle" idx="1"/>
          </p:nvPr>
        </p:nvSpPr>
        <p:spPr bwMode="auto">
          <a:xfrm>
            <a:off x="5795449" y="3418886"/>
            <a:ext cx="18473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GB"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800" dirty="0">
              <a:latin typeface="Calibri" panose="020F0502020204030204" pitchFamily="34" charset="0"/>
              <a:ea typeface="Batang" panose="02030600000101010101" pitchFamily="18" charset="-127"/>
              <a:cs typeface="Times New Roman" panose="02020603050405020304" pitchFamily="18" charset="0"/>
            </a:endParaRPr>
          </a:p>
        </p:txBody>
      </p:sp>
      <p:sp>
        <p:nvSpPr>
          <p:cNvPr id="6" name="TextBox 5">
            <a:extLst>
              <a:ext uri="{FF2B5EF4-FFF2-40B4-BE49-F238E27FC236}">
                <a16:creationId xmlns:a16="http://schemas.microsoft.com/office/drawing/2014/main" id="{CB4BE913-3F2B-42DF-B606-7403D12DF14C}"/>
              </a:ext>
            </a:extLst>
          </p:cNvPr>
          <p:cNvSpPr txBox="1"/>
          <p:nvPr/>
        </p:nvSpPr>
        <p:spPr>
          <a:xfrm>
            <a:off x="249242" y="2864888"/>
            <a:ext cx="11693515" cy="2246769"/>
          </a:xfrm>
          <a:prstGeom prst="rect">
            <a:avLst/>
          </a:prstGeom>
          <a:gradFill>
            <a:gsLst>
              <a:gs pos="0">
                <a:schemeClr val="accent1">
                  <a:lumMod val="5000"/>
                  <a:lumOff val="95000"/>
                </a:schemeClr>
              </a:gs>
              <a:gs pos="100000">
                <a:schemeClr val="accent1">
                  <a:lumMod val="45000"/>
                  <a:lumOff val="55000"/>
                </a:schemeClr>
              </a:gs>
              <a:gs pos="67000">
                <a:schemeClr val="accent1">
                  <a:lumMod val="45000"/>
                  <a:lumOff val="55000"/>
                </a:schemeClr>
              </a:gs>
              <a:gs pos="100000">
                <a:schemeClr val="accent1">
                  <a:lumMod val="30000"/>
                  <a:lumOff val="70000"/>
                </a:schemeClr>
              </a:gs>
            </a:gsLst>
            <a:lin ang="5400000" scaled="1"/>
          </a:grad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We have also compiled a list of 'Frequently Asked Questions' that parents viewing the nursery ask. </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GB" sz="2800" b="1" dirty="0">
              <a:solidFill>
                <a:prstClr val="black"/>
              </a:solidFill>
              <a:latin typeface="helvetica"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helvetica" panose="020B0604020202020204" pitchFamily="34" charset="0"/>
                <a:ea typeface="+mn-ea"/>
                <a:cs typeface="+mn-cs"/>
              </a:rPr>
              <a:t>If you can not find an answer to your question, we will be happy to help please contact us.</a:t>
            </a:r>
            <a:endParaRPr kumimoji="0" lang="en-GB" sz="280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52430946"/>
      </p:ext>
    </p:extLst>
  </p:cSld>
  <p:clrMapOvr>
    <a:masterClrMapping/>
  </p:clrMapOvr>
  <mc:AlternateContent xmlns:mc="http://schemas.openxmlformats.org/markup-compatibility/2006">
    <mc:Choice xmlns:p14="http://schemas.microsoft.com/office/powerpoint/2010/main" Requires="p14">
      <p:transition spd="slow" p14:dur="3400" advTm="9496">
        <p14:reveal/>
      </p:transition>
    </mc:Choice>
    <mc:Fallback>
      <p:transition spd="slow" advTm="94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 fill="hold"/>
                                        <p:tgtEl>
                                          <p:spTgt spid="2"/>
                                        </p:tgtEl>
                                        <p:attrNameLst>
                                          <p:attrName>ppt_x</p:attrName>
                                        </p:attrNameLst>
                                      </p:cBhvr>
                                      <p:tavLst>
                                        <p:tav tm="0">
                                          <p:val>
                                            <p:strVal val="#ppt_x"/>
                                          </p:val>
                                        </p:tav>
                                        <p:tav tm="100000">
                                          <p:val>
                                            <p:strVal val="#ppt_x"/>
                                          </p:val>
                                        </p:tav>
                                      </p:tavLst>
                                    </p:anim>
                                    <p:anim calcmode="lin" valueType="num">
                                      <p:cBhvr additive="base">
                                        <p:cTn id="8" dur="1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FBF6-858B-4591-A640-72BBCDE4F41E}"/>
              </a:ext>
            </a:extLst>
          </p:cNvPr>
          <p:cNvSpPr>
            <a:spLocks noGrp="1"/>
          </p:cNvSpPr>
          <p:nvPr>
            <p:ph type="ctrTitle"/>
          </p:nvPr>
        </p:nvSpPr>
        <p:spPr>
          <a:xfrm>
            <a:off x="-128355" y="406202"/>
            <a:ext cx="11834192" cy="1150344"/>
          </a:xfrm>
        </p:spPr>
        <p:txBody>
          <a:bodyPr>
            <a:noAutofit/>
          </a:bodyPr>
          <a:lstStyle/>
          <a:p>
            <a:pPr algn="ctr"/>
            <a:r>
              <a:rPr lang="en-GB" sz="8000" b="1" dirty="0">
                <a:solidFill>
                  <a:srgbClr val="0070C0"/>
                </a:solidFill>
              </a:rPr>
              <a:t>CHANDOS lodge</a:t>
            </a:r>
          </a:p>
        </p:txBody>
      </p:sp>
      <p:sp>
        <p:nvSpPr>
          <p:cNvPr id="13" name="Rectangle 1">
            <a:extLst>
              <a:ext uri="{FF2B5EF4-FFF2-40B4-BE49-F238E27FC236}">
                <a16:creationId xmlns:a16="http://schemas.microsoft.com/office/drawing/2014/main" id="{5389AAC7-19A1-416D-BE4F-D883F6328E2E}"/>
              </a:ext>
            </a:extLst>
          </p:cNvPr>
          <p:cNvSpPr>
            <a:spLocks noGrp="1" noChangeArrowheads="1"/>
          </p:cNvSpPr>
          <p:nvPr>
            <p:ph type="subTitle" idx="1"/>
          </p:nvPr>
        </p:nvSpPr>
        <p:spPr bwMode="auto">
          <a:xfrm>
            <a:off x="307258" y="1426868"/>
            <a:ext cx="11577483" cy="5874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GB" sz="2400" b="1" dirty="0">
                <a:solidFill>
                  <a:schemeClr val="bg1"/>
                </a:solidFill>
                <a:cs typeface="Aparajita" panose="020B0502040204020203" pitchFamily="18" charset="0"/>
              </a:rPr>
              <a:t>We are a pack-away nursery based in Kingsbury NW9- Brent. The building is a Scout Hut with a large field to complement our outside garden area . </a:t>
            </a:r>
          </a:p>
          <a:p>
            <a:pPr algn="just"/>
            <a:r>
              <a:rPr lang="en-GB" sz="2400" b="1" dirty="0">
                <a:solidFill>
                  <a:schemeClr val="bg1"/>
                </a:solidFill>
                <a:cs typeface="Aparajita" panose="020B0502040204020203" pitchFamily="18" charset="0"/>
              </a:rPr>
              <a:t>Families and visitors arrive at the main entrance, ring the doorbell and wait. During Covid 19 November to December no visitors will be allowed inside. </a:t>
            </a:r>
          </a:p>
          <a:p>
            <a:pPr algn="just"/>
            <a:r>
              <a:rPr lang="en-GB" sz="2400" b="1" dirty="0">
                <a:solidFill>
                  <a:schemeClr val="bg1"/>
                </a:solidFill>
                <a:cs typeface="Aparajita" panose="020B0502040204020203" pitchFamily="18" charset="0"/>
              </a:rPr>
              <a:t>All doors are kept locked at all times. Once staff have welcomed them, visitors are asked to confirm their identity and sign our visitors book. </a:t>
            </a:r>
          </a:p>
          <a:p>
            <a:pPr algn="just"/>
            <a:r>
              <a:rPr lang="en-GB" sz="2400" b="1" dirty="0">
                <a:solidFill>
                  <a:schemeClr val="bg1"/>
                </a:solidFill>
                <a:cs typeface="Aparajita" panose="020B0502040204020203" pitchFamily="18" charset="0"/>
              </a:rPr>
              <a:t>They will be reminded of some of our safeguarding procedures. The corridor has doors leading to our office and meeting room, the kitchen, toilets, and main hall.</a:t>
            </a:r>
          </a:p>
          <a:p>
            <a:pPr algn="just"/>
            <a:r>
              <a:rPr lang="en-GB" sz="2400" b="1" dirty="0">
                <a:solidFill>
                  <a:schemeClr val="bg1"/>
                </a:solidFill>
                <a:cs typeface="Aparajita" panose="020B0502040204020203" pitchFamily="18" charset="0"/>
              </a:rPr>
              <a:t>The large open plan hall allows us to be very flexible. We change the toys and resources regularly, sometimes more often depending on the children's interests. we can vary the layout to allow for specific games or activities to take place. It is also large enough that we can have outdoor toys inside if the weather is particularly bad.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000" b="0" i="0" u="none" strike="noStrike" cap="none" normalizeH="0" baseline="0" dirty="0">
              <a:ln>
                <a:noFill/>
              </a:ln>
              <a:solidFill>
                <a:schemeClr val="tx1"/>
              </a:solidFill>
              <a:effectLst/>
            </a:endParaRPr>
          </a:p>
        </p:txBody>
      </p:sp>
    </p:spTree>
    <p:custDataLst>
      <p:tags r:id="rId1"/>
    </p:custDataLst>
    <p:extLst>
      <p:ext uri="{BB962C8B-B14F-4D97-AF65-F5344CB8AC3E}">
        <p14:creationId xmlns:p14="http://schemas.microsoft.com/office/powerpoint/2010/main" val="18903360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3189">
        <p15:prstTrans prst="fracture"/>
      </p:transition>
    </mc:Choice>
    <mc:Fallback>
      <p:transition spd="slow" advTm="131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3">
                                            <p:txEl>
                                              <p:pRg st="2" end="2"/>
                                            </p:txEl>
                                          </p:spTgt>
                                        </p:tgtEl>
                                        <p:attrNameLst>
                                          <p:attrName>style.visibility</p:attrName>
                                        </p:attrNameLst>
                                      </p:cBhvr>
                                      <p:to>
                                        <p:strVal val="visible"/>
                                      </p:to>
                                    </p:set>
                                  </p:childTnLst>
                                </p:cTn>
                              </p:par>
                              <p:par>
                                <p:cTn id="16" presetID="1" presetClass="entr" presetSubtype="0" fill="hold" nodeType="withEffect">
                                  <p:stCondLst>
                                    <p:cond delay="600"/>
                                  </p:stCondLst>
                                  <p:childTnLst>
                                    <p:set>
                                      <p:cBhvr>
                                        <p:cTn id="17" dur="1" fill="hold">
                                          <p:stCondLst>
                                            <p:cond delay="0"/>
                                          </p:stCondLst>
                                        </p:cTn>
                                        <p:tgtEl>
                                          <p:spTgt spid="13">
                                            <p:txEl>
                                              <p:pRg st="3" end="3"/>
                                            </p:txEl>
                                          </p:spTgt>
                                        </p:tgtEl>
                                        <p:attrNameLst>
                                          <p:attrName>style.visibility</p:attrName>
                                        </p:attrNameLst>
                                      </p:cBhvr>
                                      <p:to>
                                        <p:strVal val="visible"/>
                                      </p:to>
                                    </p:set>
                                  </p:childTnLst>
                                </p:cTn>
                              </p:par>
                              <p:par>
                                <p:cTn id="18" presetID="1" presetClass="entr" presetSubtype="0" fill="hold" nodeType="withEffect">
                                  <p:stCondLst>
                                    <p:cond delay="1300"/>
                                  </p:stCondLst>
                                  <p:childTnLst>
                                    <p:set>
                                      <p:cBhvr>
                                        <p:cTn id="19"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3.1|4|2.4"/>
</p:tagLst>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155</TotalTime>
  <Words>291</Words>
  <Application>Microsoft Office PowerPoint</Application>
  <PresentationFormat>Widescreen</PresentationFormat>
  <Paragraphs>24</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Century Gothic</vt:lpstr>
      <vt:lpstr>helvetica</vt:lpstr>
      <vt:lpstr>Vapor Trail</vt:lpstr>
      <vt:lpstr>First Steps Day Care</vt:lpstr>
      <vt:lpstr>Our Virtual Tour</vt:lpstr>
      <vt:lpstr>Frequently Asked Questions</vt:lpstr>
      <vt:lpstr>CHANDOS lodge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Steps Day Care</dc:title>
  <dc:creator>Angela Mayes</dc:creator>
  <cp:lastModifiedBy>Angela Mayes</cp:lastModifiedBy>
  <cp:revision>19</cp:revision>
  <dcterms:created xsi:type="dcterms:W3CDTF">2020-11-05T10:05:29Z</dcterms:created>
  <dcterms:modified xsi:type="dcterms:W3CDTF">2020-11-05T14:56:43Z</dcterms:modified>
</cp:coreProperties>
</file>